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8916-2DBC-4C99-A2A9-6285BE532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9514D-95A6-4D09-9F8D-890AAA772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6D593-EE27-4227-88AA-0A4BE3CB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24ABB-3930-40D1-9D32-C9E3D9EA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0494-1304-4651-B3B6-DF7DE72A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18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9EEF-36AD-415E-ADF1-597D2A11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2DA4D-61AE-4959-9E9C-76B1882CB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B6D15-0C3B-46B1-9446-7DD42861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465E0-A0E2-4379-BAB0-C56C629E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27546-1D2C-44F1-8427-A18A8BC5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32AB9-6FEF-491C-B141-9E74A7D38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C1880-1125-4D95-BE42-BB0954A84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75C5B-0149-48AB-943B-ECD5C64D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9A1F5-290C-4A3A-ADC9-34627810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A6A8F-C01E-448B-853F-C0324862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5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9187-74C4-48A9-9DBA-D92EACB8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5251F-45AE-4BF5-86B7-49FB298B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02A6A-488E-4A94-9DEC-02B44A1E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E2FCB-ED4B-4EA2-B38E-E1AE8696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91BE6-D151-46FA-82D3-92A9C5EF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6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DD4A-97EC-4578-85D2-7D8E9537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474A1-19CE-4BEC-A590-0F0DAA4D9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C461E-B779-4331-9EC7-71E83613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015DE-B5AB-43A4-8051-F91D319C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39FCD-E19F-473F-B493-3CCCF9EB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E45B-E72D-4DA3-93BD-F431E3AE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9942E-E0FC-4A18-9128-6657C3D18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B4E13-2BB9-42B5-BEA3-85BC1CAD5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F29EA-8EF2-4CBD-BEE5-26612492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7600D-84E1-4697-9366-B3572996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4A628-38D1-4A3C-8606-88FE85F9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8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2AED-2636-4E88-82BC-67C1307B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ED45B-5574-4DB3-A0BF-299217124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F65DF-6E94-4AD8-994A-0F8358FDB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60944-E9E4-4E75-9C0E-10F765858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DAF03-3FEE-4598-A85D-B4D89692D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95BCA-B117-4B20-8808-38884002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9CDAF-7EC8-4D9A-BAA8-FF998F0F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4FD96-7BAC-4ADF-B6E9-1FD6EB09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CC4D-9C69-4D88-B760-8D42C4DC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A8D66-CFF3-48D2-86E9-0A7B18E2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B65CF-FE74-45B4-BB40-2B3C61EB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FC18A-2B45-45B9-A2EF-177998C5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6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C5A4D-EB48-4FE7-BEF4-0C0DADD5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0BA94-E839-4027-843F-116CC8E3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0FF36-39B0-420E-90CA-129EFCBC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0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5742-2348-486B-AC70-3848560C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184A-BC31-4915-98A8-E7C3F6B8D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3DB26-7D97-4F2D-AC25-05CD84009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41CF7-4934-46A8-96AD-9054F9B5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8AC0C-DC33-4261-91FC-A1DE7C8D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7A907-A95D-47F2-8B3B-6CB202D3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E065-1B25-4420-BDC6-FCA8C72E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3A41E-169C-4844-9015-9B4B212E8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5CA95-DC10-4DBD-A379-D90A9E889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C06C9-1640-4069-B0AA-97E05AC1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1F95-B9AF-424D-829F-26B6DAC6BFE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B6509-D10D-4DCD-B2AC-377ABFEC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12227-0D88-417A-9015-F8A59A25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8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69AC3-9CD9-4C82-94A3-2C5BB7C8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5BA6A-8AAB-43AF-85DF-1A19D3AAC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B5FD6-EF04-4E55-963C-225435261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1F95-B9AF-424D-829F-26B6DAC6BFEE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586EA-E672-45ED-BBF6-AF8C6A87A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DE3F-8318-4F86-9A3B-A05826B98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52E4B-6B72-4E6E-9524-1B8B566AA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6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</p:spTree>
    <p:extLst>
      <p:ext uri="{BB962C8B-B14F-4D97-AF65-F5344CB8AC3E}">
        <p14:creationId xmlns:p14="http://schemas.microsoft.com/office/powerpoint/2010/main" val="105773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229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 in Egypt vv.5-9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(1</a:t>
            </a:r>
            <a:r>
              <a:rPr lang="en-GB" sz="32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st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vv.10-17</a:t>
            </a:r>
          </a:p>
        </p:txBody>
      </p:sp>
    </p:spTree>
    <p:extLst>
      <p:ext uri="{BB962C8B-B14F-4D97-AF65-F5344CB8AC3E}">
        <p14:creationId xmlns:p14="http://schemas.microsoft.com/office/powerpoint/2010/main" val="35959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 in Egypt vv.5-9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(1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vv.10-17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(2</a:t>
            </a:r>
            <a:r>
              <a:rPr lang="en-GB" sz="32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nd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vv.18-26</a:t>
            </a:r>
          </a:p>
        </p:txBody>
      </p:sp>
    </p:spTree>
    <p:extLst>
      <p:ext uri="{BB962C8B-B14F-4D97-AF65-F5344CB8AC3E}">
        <p14:creationId xmlns:p14="http://schemas.microsoft.com/office/powerpoint/2010/main" val="29798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22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 in Egypt vv.5-9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(1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vv.10-17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(2</a:t>
            </a:r>
            <a:r>
              <a:rPr lang="en-GB" sz="32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nd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vv.18-26</a:t>
            </a:r>
          </a:p>
          <a:p>
            <a:pPr marL="898525" lvl="1" indent="-358775">
              <a:buFont typeface="Arial" panose="020B0604020202020204" pitchFamily="34" charset="0"/>
              <a:buChar char="•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Not ‘bad laws’ but bad application (vv.25-26)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EA4C7-3847-4B5C-B74C-FEBB37F9DC0B}"/>
              </a:ext>
            </a:extLst>
          </p:cNvPr>
          <p:cNvSpPr txBox="1"/>
          <p:nvPr/>
        </p:nvSpPr>
        <p:spPr>
          <a:xfrm>
            <a:off x="1921105" y="4002566"/>
            <a:ext cx="9206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“I also gave them laws which did them no good and rulings by which they did not live; and I let them become defiled by their own gifts, in that they offered up their firstborn sons, so that I could fill them with revulsion, so that they would [finally] realize that I am </a:t>
            </a:r>
            <a:r>
              <a:rPr lang="en-GB" sz="2400" b="1" i="1" cap="small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Adonai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.”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(Complete Jewish Bible)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6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22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 in Egypt vv.5-9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(1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vv.10-17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(2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nd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vv.18-26</a:t>
            </a:r>
          </a:p>
          <a:p>
            <a:pPr marL="898525" lvl="1" indent="-358775">
              <a:buFont typeface="Arial" panose="020B0604020202020204" pitchFamily="34" charset="0"/>
              <a:buChar char="•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Not ‘bad laws’ but bad application</a:t>
            </a:r>
          </a:p>
          <a:p>
            <a:pPr marL="0" lvl="1">
              <a:buClr>
                <a:srgbClr val="C00000"/>
              </a:buClr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6.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  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From conquest to exile vv.27-29</a:t>
            </a:r>
          </a:p>
        </p:txBody>
      </p:sp>
    </p:spTree>
    <p:extLst>
      <p:ext uri="{BB962C8B-B14F-4D97-AF65-F5344CB8AC3E}">
        <p14:creationId xmlns:p14="http://schemas.microsoft.com/office/powerpoint/2010/main" val="29451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 in Egypt vv.5-9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(1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vv.10-17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(2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nd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vv.18-26</a:t>
            </a:r>
          </a:p>
          <a:p>
            <a:pPr marL="898525" lvl="1" indent="-358775">
              <a:buFont typeface="Arial" panose="020B0604020202020204" pitchFamily="34" charset="0"/>
              <a:buChar char="•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Not ‘bad laws’ but bad application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From conquest to exile vv.27-29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unexpected sentence vv.30-44</a:t>
            </a:r>
          </a:p>
        </p:txBody>
      </p:sp>
    </p:spTree>
    <p:extLst>
      <p:ext uri="{BB962C8B-B14F-4D97-AF65-F5344CB8AC3E}">
        <p14:creationId xmlns:p14="http://schemas.microsoft.com/office/powerpoint/2010/main" val="28430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4093428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 in Egypt vv.5-9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(1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vv.10-17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(2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nd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vv.18-26</a:t>
            </a:r>
          </a:p>
          <a:p>
            <a:pPr marL="898525" lvl="1" indent="-358775">
              <a:buFont typeface="Arial" panose="020B0604020202020204" pitchFamily="34" charset="0"/>
              <a:buChar char="•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Not ‘bad laws’ but bad application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From conquest to exile vv.27-29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unexpected sentence vv.30-44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Israel’s destiny linked to God’s holiness and glory</a:t>
            </a:r>
          </a:p>
        </p:txBody>
      </p:sp>
    </p:spTree>
    <p:extLst>
      <p:ext uri="{BB962C8B-B14F-4D97-AF65-F5344CB8AC3E}">
        <p14:creationId xmlns:p14="http://schemas.microsoft.com/office/powerpoint/2010/main" val="297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446276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 in Egypt vv.5-9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(1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vv.10-17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(2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nd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vv.18-26</a:t>
            </a:r>
          </a:p>
          <a:p>
            <a:pPr marL="898525" lvl="1" indent="-358775">
              <a:buFont typeface="Arial" panose="020B0604020202020204" pitchFamily="34" charset="0"/>
              <a:buChar char="•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Not ‘bad laws’ but bad application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From conquest to exile vv.27-29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unexpected sentence vv.30-44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Israel’s destiny linked to God’s holiness and glory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Partial fulfilment under Ezra &amp; Nehemiah</a:t>
            </a:r>
          </a:p>
        </p:txBody>
      </p:sp>
    </p:spTree>
    <p:extLst>
      <p:ext uri="{BB962C8B-B14F-4D97-AF65-F5344CB8AC3E}">
        <p14:creationId xmlns:p14="http://schemas.microsoft.com/office/powerpoint/2010/main" val="201166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4893647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 in Egypt vv.5-9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(1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vv.10-17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(2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nd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vv.18-26</a:t>
            </a:r>
          </a:p>
          <a:p>
            <a:pPr marL="898525" lvl="1" indent="-358775">
              <a:buFont typeface="Arial" panose="020B0604020202020204" pitchFamily="34" charset="0"/>
              <a:buChar char="•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Not ‘bad laws’ but bad application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From conquest to exile vv.27-29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unexpected sentence vv.30-44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Israel’s destiny linked to God’s holiness and glory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Partial fulfilment under Ezra &amp; Nehemiah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Ongoing fulfilment through New Covenant </a:t>
            </a:r>
          </a:p>
        </p:txBody>
      </p:sp>
    </p:spTree>
    <p:extLst>
      <p:ext uri="{BB962C8B-B14F-4D97-AF65-F5344CB8AC3E}">
        <p14:creationId xmlns:p14="http://schemas.microsoft.com/office/powerpoint/2010/main" val="7754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4893647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elder’s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 in Egypt vv.5-9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(1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vv.10-17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(2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nd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vv.18-26</a:t>
            </a:r>
          </a:p>
          <a:p>
            <a:pPr marL="898525" lvl="1" indent="-358775">
              <a:buFont typeface="Arial" panose="020B0604020202020204" pitchFamily="34" charset="0"/>
              <a:buChar char="•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Not ‘bad laws’ but bad application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From conquest to exile vv.27-29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unexpected sentence vv.30-44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Israel’s destiny linked to God’s holiness and glory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Partial fulfilment under Ezra &amp; Nehemiah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Ongoing fulfilment through New Covenant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921169"/>
            <a:ext cx="10210800" cy="101566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</p:txBody>
      </p:sp>
    </p:spTree>
    <p:extLst>
      <p:ext uri="{BB962C8B-B14F-4D97-AF65-F5344CB8AC3E}">
        <p14:creationId xmlns:p14="http://schemas.microsoft.com/office/powerpoint/2010/main" val="4668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4893647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elder’s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 in Egypt vv.5-9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(1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vv.10-17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(2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nd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vv.18-26</a:t>
            </a:r>
          </a:p>
          <a:p>
            <a:pPr marL="898525" lvl="1" indent="-358775">
              <a:buFont typeface="Arial" panose="020B0604020202020204" pitchFamily="34" charset="0"/>
              <a:buChar char="•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Not ‘bad laws’ but bad application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From conquest to exile vv.27-29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unexpected sentence vv.30-44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Israel’s destiny linked to God’s holiness and glory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Partial fulfilment under Ezra &amp; Nehemiah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Ongoing fulfilment through New Covenant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</p:spTree>
    <p:extLst>
      <p:ext uri="{BB962C8B-B14F-4D97-AF65-F5344CB8AC3E}">
        <p14:creationId xmlns:p14="http://schemas.microsoft.com/office/powerpoint/2010/main" val="41643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503197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happened on:</a:t>
            </a:r>
          </a:p>
          <a:p>
            <a:pPr marL="914400" lvl="1" indent="-374650">
              <a:buFont typeface="Courier New" panose="02070309020205020404" pitchFamily="49" charset="0"/>
              <a:buChar char="o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22</a:t>
            </a:r>
            <a:r>
              <a:rPr lang="en-GB" sz="2400" b="1" baseline="30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nd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Sept.1666?</a:t>
            </a:r>
          </a:p>
          <a:p>
            <a:pPr marL="914400" lvl="1" indent="-374650">
              <a:buFont typeface="Courier New" panose="02070309020205020404" pitchFamily="49" charset="0"/>
              <a:buChar char="o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28</a:t>
            </a:r>
            <a:r>
              <a:rPr lang="en-GB" sz="2400" b="1" baseline="30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th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July 1914?</a:t>
            </a:r>
          </a:p>
          <a:p>
            <a:pPr marL="914400" lvl="1" indent="-374650">
              <a:buFont typeface="Courier New" panose="02070309020205020404" pitchFamily="49" charset="0"/>
              <a:buChar char="o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11</a:t>
            </a:r>
            <a:r>
              <a:rPr lang="en-GB" sz="2400" b="1" baseline="30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th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Nov.1918?</a:t>
            </a:r>
          </a:p>
          <a:p>
            <a:pPr marL="914400" lvl="1" indent="-374650">
              <a:buFont typeface="Courier New" panose="02070309020205020404" pitchFamily="49" charset="0"/>
              <a:buChar char="o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6</a:t>
            </a:r>
            <a:r>
              <a:rPr lang="en-GB" sz="2400" b="1" baseline="30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th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Feb.1952? </a:t>
            </a:r>
          </a:p>
        </p:txBody>
      </p:sp>
    </p:spTree>
    <p:extLst>
      <p:ext uri="{BB962C8B-B14F-4D97-AF65-F5344CB8AC3E}">
        <p14:creationId xmlns:p14="http://schemas.microsoft.com/office/powerpoint/2010/main" val="96796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4893647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elder’s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 in Egypt vv.5-9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(1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vv.10-17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Israelites in desert (2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nd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generation) vv.18-26</a:t>
            </a:r>
          </a:p>
          <a:p>
            <a:pPr marL="898525" lvl="1" indent="-358775">
              <a:buFont typeface="Arial" panose="020B0604020202020204" pitchFamily="34" charset="0"/>
              <a:buChar char="•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Not ‘bad laws’ but bad application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From conquest to exile vv.27-29</a:t>
            </a:r>
          </a:p>
          <a:p>
            <a:pPr marL="514350" lvl="1" indent="-514350">
              <a:buClr>
                <a:srgbClr val="C00000"/>
              </a:buClr>
              <a:buAutoNum type="arabicPeriod" startAt="6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unexpected sentence vv.30-44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Israel’s destiny linked to God’s holiness and glory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Partial fulfilment under Ezra &amp; Nehemiah</a:t>
            </a:r>
          </a:p>
          <a:p>
            <a:pPr lvl="2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Ongoing fulfilment through New Covenant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AB812E4-2AD1-421E-BA39-617640C61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618486" y="3139330"/>
            <a:ext cx="3536865" cy="2616186"/>
          </a:xfrm>
          <a:prstGeom prst="rect">
            <a:avLst/>
          </a:prstGeom>
        </p:spPr>
      </p:pic>
      <p:pic>
        <p:nvPicPr>
          <p:cNvPr id="10" name="Picture 9" descr="A tree next to a body of water&#10;&#10;Description automatically generated">
            <a:extLst>
              <a:ext uri="{FF2B5EF4-FFF2-40B4-BE49-F238E27FC236}">
                <a16:creationId xmlns:a16="http://schemas.microsoft.com/office/drawing/2014/main" id="{45C98782-8FA0-4990-A6CB-2ABA427F1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86" y="3053223"/>
            <a:ext cx="4212336" cy="3041904"/>
          </a:xfrm>
          <a:prstGeom prst="rect">
            <a:avLst/>
          </a:prstGeom>
        </p:spPr>
      </p:pic>
      <p:pic>
        <p:nvPicPr>
          <p:cNvPr id="12" name="Picture 11" descr="A picture containing indoor, sitting, table, cabinet&#10;&#10;Description automatically generated">
            <a:extLst>
              <a:ext uri="{FF2B5EF4-FFF2-40B4-BE49-F238E27FC236}">
                <a16:creationId xmlns:a16="http://schemas.microsoft.com/office/drawing/2014/main" id="{54BC9AA5-8163-448E-A2B8-C2E22853C5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8771478" y="3153933"/>
            <a:ext cx="2272398" cy="29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1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52322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457200" lvl="2">
              <a:buClr>
                <a:srgbClr val="0070C0"/>
              </a:buClr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6B0-04C0-4443-A321-81D030D0A0A7}"/>
              </a:ext>
            </a:extLst>
          </p:cNvPr>
          <p:cNvSpPr txBox="1"/>
          <p:nvPr/>
        </p:nvSpPr>
        <p:spPr>
          <a:xfrm>
            <a:off x="618486" y="2547483"/>
            <a:ext cx="1078293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repetition factor</a:t>
            </a:r>
          </a:p>
        </p:txBody>
      </p:sp>
    </p:spTree>
    <p:extLst>
      <p:ext uri="{BB962C8B-B14F-4D97-AF65-F5344CB8AC3E}">
        <p14:creationId xmlns:p14="http://schemas.microsoft.com/office/powerpoint/2010/main" val="304230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36" y="0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52322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457200" lvl="2">
              <a:buClr>
                <a:srgbClr val="0070C0"/>
              </a:buClr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6B0-04C0-4443-A321-81D030D0A0A7}"/>
              </a:ext>
            </a:extLst>
          </p:cNvPr>
          <p:cNvSpPr txBox="1"/>
          <p:nvPr/>
        </p:nvSpPr>
        <p:spPr>
          <a:xfrm>
            <a:off x="618486" y="2555022"/>
            <a:ext cx="1078293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repetition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sexual factor</a:t>
            </a:r>
          </a:p>
        </p:txBody>
      </p:sp>
    </p:spTree>
    <p:extLst>
      <p:ext uri="{BB962C8B-B14F-4D97-AF65-F5344CB8AC3E}">
        <p14:creationId xmlns:p14="http://schemas.microsoft.com/office/powerpoint/2010/main" val="27207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52322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457200" lvl="2">
              <a:buClr>
                <a:srgbClr val="0070C0"/>
              </a:buClr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6B0-04C0-4443-A321-81D030D0A0A7}"/>
              </a:ext>
            </a:extLst>
          </p:cNvPr>
          <p:cNvSpPr txBox="1"/>
          <p:nvPr/>
        </p:nvSpPr>
        <p:spPr>
          <a:xfrm>
            <a:off x="618486" y="2555022"/>
            <a:ext cx="10782939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repetition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sexual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proximity factor</a:t>
            </a:r>
          </a:p>
        </p:txBody>
      </p:sp>
    </p:spTree>
    <p:extLst>
      <p:ext uri="{BB962C8B-B14F-4D97-AF65-F5344CB8AC3E}">
        <p14:creationId xmlns:p14="http://schemas.microsoft.com/office/powerpoint/2010/main" val="30654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52322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457200" lvl="2">
              <a:buClr>
                <a:srgbClr val="0070C0"/>
              </a:buClr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6B0-04C0-4443-A321-81D030D0A0A7}"/>
              </a:ext>
            </a:extLst>
          </p:cNvPr>
          <p:cNvSpPr txBox="1"/>
          <p:nvPr/>
        </p:nvSpPr>
        <p:spPr>
          <a:xfrm>
            <a:off x="618486" y="2548279"/>
            <a:ext cx="10782939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repetition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sexual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proximity factor</a:t>
            </a:r>
          </a:p>
          <a:p>
            <a:pPr marL="361950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Same phenomenon in NT times: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John’s warning </a:t>
            </a:r>
            <a:r>
              <a:rPr lang="en-GB" sz="2400" b="1" i="1" dirty="0">
                <a:solidFill>
                  <a:srgbClr val="002060"/>
                </a:solidFill>
              </a:rPr>
              <a:t>“Do not love the world or anything in the world. If anyone loves the world, love for the Father is not in them. For everything in the world – the lust of the flesh, the lust of the eyes, and the pride of life – comes not from the Father but from the world. The world and its desires pass away, but whoever does the will of God lives for ever </a:t>
            </a:r>
            <a:r>
              <a:rPr lang="en-GB" sz="2400" b="1" dirty="0">
                <a:solidFill>
                  <a:srgbClr val="002060"/>
                </a:solidFill>
              </a:rPr>
              <a:t>(1 John.2:15-17). 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8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52322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457200" lvl="2">
              <a:buClr>
                <a:srgbClr val="0070C0"/>
              </a:buClr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6B0-04C0-4443-A321-81D030D0A0A7}"/>
              </a:ext>
            </a:extLst>
          </p:cNvPr>
          <p:cNvSpPr txBox="1"/>
          <p:nvPr/>
        </p:nvSpPr>
        <p:spPr>
          <a:xfrm>
            <a:off x="618486" y="2548279"/>
            <a:ext cx="10782939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repetition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sexual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proximity factor</a:t>
            </a:r>
          </a:p>
          <a:p>
            <a:pPr marL="361950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Same phenomenon in NT times: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John’s warning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Paul’s warnings – Galatians, Corinthians, Ephesians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52322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457200" lvl="2">
              <a:buClr>
                <a:srgbClr val="0070C0"/>
              </a:buClr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6B0-04C0-4443-A321-81D030D0A0A7}"/>
              </a:ext>
            </a:extLst>
          </p:cNvPr>
          <p:cNvSpPr txBox="1"/>
          <p:nvPr/>
        </p:nvSpPr>
        <p:spPr>
          <a:xfrm>
            <a:off x="618486" y="2548279"/>
            <a:ext cx="1078293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repetition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sexual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proximity factor</a:t>
            </a:r>
          </a:p>
          <a:p>
            <a:pPr marL="361950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Same phenomenon in NT times: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John’s warning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Paul’s warnings – Galatians, Corinthians, Ephesians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General tendency to conform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52322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457200" lvl="2">
              <a:buClr>
                <a:srgbClr val="0070C0"/>
              </a:buClr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6B0-04C0-4443-A321-81D030D0A0A7}"/>
              </a:ext>
            </a:extLst>
          </p:cNvPr>
          <p:cNvSpPr txBox="1"/>
          <p:nvPr/>
        </p:nvSpPr>
        <p:spPr>
          <a:xfrm>
            <a:off x="618486" y="2548279"/>
            <a:ext cx="10782939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repetition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sexual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proximity factor</a:t>
            </a:r>
          </a:p>
          <a:p>
            <a:pPr marL="361950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Same phenomenon in NT times: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John’s warning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Paul’s warnings – Galatians, Corinthians, Ephesians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General tendency to conform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Francis Schaeffer: 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“Tell me what the world is saying, and I’ll tell you what the church will be saying in ten or twenty years.”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52322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457200" lvl="2">
              <a:buClr>
                <a:srgbClr val="0070C0"/>
              </a:buClr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6B0-04C0-4443-A321-81D030D0A0A7}"/>
              </a:ext>
            </a:extLst>
          </p:cNvPr>
          <p:cNvSpPr txBox="1"/>
          <p:nvPr/>
        </p:nvSpPr>
        <p:spPr>
          <a:xfrm>
            <a:off x="618486" y="2548279"/>
            <a:ext cx="10782939" cy="2185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repetition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sexual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proximity factor</a:t>
            </a:r>
          </a:p>
          <a:p>
            <a:pPr marL="361950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Same phenomenon in NT times</a:t>
            </a:r>
          </a:p>
          <a:p>
            <a:pPr marL="361950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Modern pressures: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conformism, sexuality, accountability 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52322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457200" lvl="2">
              <a:buClr>
                <a:srgbClr val="0070C0"/>
              </a:buClr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6B0-04C0-4443-A321-81D030D0A0A7}"/>
              </a:ext>
            </a:extLst>
          </p:cNvPr>
          <p:cNvSpPr txBox="1"/>
          <p:nvPr/>
        </p:nvSpPr>
        <p:spPr>
          <a:xfrm>
            <a:off x="618486" y="2548279"/>
            <a:ext cx="10782939" cy="2616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repetition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sexual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proximity factor</a:t>
            </a:r>
          </a:p>
          <a:p>
            <a:pPr marL="361950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Same phenomenon in NT times</a:t>
            </a:r>
          </a:p>
          <a:p>
            <a:pPr marL="361950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Modern pressures: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conformism, sexuality, accountability</a:t>
            </a:r>
          </a:p>
          <a:p>
            <a:pPr marL="361950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Our response? 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Resist the pressures!</a:t>
            </a:r>
            <a:endParaRPr lang="en-GB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5031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happened on: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14</a:t>
            </a:r>
            <a:r>
              <a:rPr lang="en-GB" sz="2800" b="1" baseline="30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th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August 591 BC?</a:t>
            </a:r>
          </a:p>
        </p:txBody>
      </p:sp>
    </p:spTree>
    <p:extLst>
      <p:ext uri="{BB962C8B-B14F-4D97-AF65-F5344CB8AC3E}">
        <p14:creationId xmlns:p14="http://schemas.microsoft.com/office/powerpoint/2010/main" val="12363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52322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457200" lvl="2">
              <a:buClr>
                <a:srgbClr val="0070C0"/>
              </a:buClr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6B0-04C0-4443-A321-81D030D0A0A7}"/>
              </a:ext>
            </a:extLst>
          </p:cNvPr>
          <p:cNvSpPr txBox="1"/>
          <p:nvPr/>
        </p:nvSpPr>
        <p:spPr>
          <a:xfrm>
            <a:off x="618486" y="2548279"/>
            <a:ext cx="10782939" cy="2616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repetition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sexual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proximity factor</a:t>
            </a:r>
          </a:p>
          <a:p>
            <a:pPr marL="361950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Same phenomenon in NT times</a:t>
            </a:r>
          </a:p>
          <a:p>
            <a:pPr marL="361950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Modern pressures: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conformism, sexuality, accountability</a:t>
            </a:r>
          </a:p>
          <a:p>
            <a:pPr marL="361950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Our response? 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Resist the pressures!</a:t>
            </a:r>
            <a:endParaRPr lang="en-GB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6093B-E59B-4AFF-B445-E1F967296464}"/>
              </a:ext>
            </a:extLst>
          </p:cNvPr>
          <p:cNvSpPr txBox="1"/>
          <p:nvPr/>
        </p:nvSpPr>
        <p:spPr>
          <a:xfrm>
            <a:off x="618486" y="5104015"/>
            <a:ext cx="1078293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09950" indent="-542925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Biblical regarding creation</a:t>
            </a:r>
          </a:p>
        </p:txBody>
      </p:sp>
    </p:spTree>
    <p:extLst>
      <p:ext uri="{BB962C8B-B14F-4D97-AF65-F5344CB8AC3E}">
        <p14:creationId xmlns:p14="http://schemas.microsoft.com/office/powerpoint/2010/main" val="22819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52322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457200" lvl="2">
              <a:buClr>
                <a:srgbClr val="0070C0"/>
              </a:buClr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6B0-04C0-4443-A321-81D030D0A0A7}"/>
              </a:ext>
            </a:extLst>
          </p:cNvPr>
          <p:cNvSpPr txBox="1"/>
          <p:nvPr/>
        </p:nvSpPr>
        <p:spPr>
          <a:xfrm>
            <a:off x="618486" y="2548279"/>
            <a:ext cx="10782939" cy="2616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repetition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sexual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proximity factor</a:t>
            </a:r>
          </a:p>
          <a:p>
            <a:pPr marL="361950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Same phenomenon in NT times</a:t>
            </a:r>
          </a:p>
          <a:p>
            <a:pPr marL="361950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Modern pressures: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conformism, sexuality, accountability</a:t>
            </a:r>
          </a:p>
          <a:p>
            <a:pPr marL="361950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Our response? 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Resist the pressures!</a:t>
            </a:r>
            <a:endParaRPr lang="en-GB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6093B-E59B-4AFF-B445-E1F967296464}"/>
              </a:ext>
            </a:extLst>
          </p:cNvPr>
          <p:cNvSpPr txBox="1"/>
          <p:nvPr/>
        </p:nvSpPr>
        <p:spPr>
          <a:xfrm>
            <a:off x="618486" y="5104015"/>
            <a:ext cx="10782939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09950" indent="-542925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Biblical regarding creation</a:t>
            </a:r>
          </a:p>
          <a:p>
            <a:pPr marL="3409950" indent="-542925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Biblical regarding salvation</a:t>
            </a:r>
          </a:p>
        </p:txBody>
      </p:sp>
    </p:spTree>
    <p:extLst>
      <p:ext uri="{BB962C8B-B14F-4D97-AF65-F5344CB8AC3E}">
        <p14:creationId xmlns:p14="http://schemas.microsoft.com/office/powerpoint/2010/main" val="23500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52322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457200" lvl="2">
              <a:buClr>
                <a:srgbClr val="0070C0"/>
              </a:buClr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6B0-04C0-4443-A321-81D030D0A0A7}"/>
              </a:ext>
            </a:extLst>
          </p:cNvPr>
          <p:cNvSpPr txBox="1"/>
          <p:nvPr/>
        </p:nvSpPr>
        <p:spPr>
          <a:xfrm>
            <a:off x="618486" y="2548279"/>
            <a:ext cx="10782939" cy="2616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repetition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sexual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proximity factor</a:t>
            </a:r>
          </a:p>
          <a:p>
            <a:pPr marL="361950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Same phenomenon in NT times</a:t>
            </a:r>
          </a:p>
          <a:p>
            <a:pPr marL="361950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Modern pressures: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conformism, sexuality, accountability</a:t>
            </a:r>
          </a:p>
          <a:p>
            <a:pPr marL="361950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Our response? 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Resist the pressures!</a:t>
            </a:r>
            <a:endParaRPr lang="en-GB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6093B-E59B-4AFF-B445-E1F967296464}"/>
              </a:ext>
            </a:extLst>
          </p:cNvPr>
          <p:cNvSpPr txBox="1"/>
          <p:nvPr/>
        </p:nvSpPr>
        <p:spPr>
          <a:xfrm>
            <a:off x="618486" y="5104015"/>
            <a:ext cx="10782939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09950" indent="-542925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Biblical regarding creation</a:t>
            </a:r>
          </a:p>
          <a:p>
            <a:pPr marL="3409950" indent="-542925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Biblical regarding salvation</a:t>
            </a:r>
          </a:p>
          <a:p>
            <a:pPr marL="3409950" indent="-542925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Biblical regarding sexuality</a:t>
            </a:r>
          </a:p>
        </p:txBody>
      </p:sp>
    </p:spTree>
    <p:extLst>
      <p:ext uri="{BB962C8B-B14F-4D97-AF65-F5344CB8AC3E}">
        <p14:creationId xmlns:p14="http://schemas.microsoft.com/office/powerpoint/2010/main" val="2190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BE264-D373-42F8-8877-97517FCA938F}"/>
              </a:ext>
            </a:extLst>
          </p:cNvPr>
          <p:cNvSpPr txBox="1"/>
          <p:nvPr/>
        </p:nvSpPr>
        <p:spPr>
          <a:xfrm rot="-1200000">
            <a:off x="600074" y="2582615"/>
            <a:ext cx="10210800" cy="169277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Rebellious Israel </a:t>
            </a:r>
          </a:p>
          <a:p>
            <a:pPr algn="ctr"/>
            <a:r>
              <a:rPr lang="en-GB" sz="4400" b="1" dirty="0">
                <a:solidFill>
                  <a:srgbClr val="0070C0"/>
                </a:solidFill>
                <a:effectLst>
                  <a:glow rad="63500">
                    <a:srgbClr val="FFFF00"/>
                  </a:glow>
                </a:effectLst>
              </a:rPr>
              <a:t>“Copycats” (v.32)</a:t>
            </a:r>
          </a:p>
        </p:txBody>
      </p:sp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8600902" cy="52322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marL="457200" lvl="2">
              <a:buClr>
                <a:srgbClr val="0070C0"/>
              </a:buClr>
            </a:pPr>
            <a:r>
              <a:rPr lang="en-GB" sz="28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BF7AC-BFB1-45ED-840A-6C25577AAC6D}"/>
              </a:ext>
            </a:extLst>
          </p:cNvPr>
          <p:cNvSpPr txBox="1"/>
          <p:nvPr/>
        </p:nvSpPr>
        <p:spPr>
          <a:xfrm>
            <a:off x="618486" y="1724025"/>
            <a:ext cx="10782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What was the attraction?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6B0-04C0-4443-A321-81D030D0A0A7}"/>
              </a:ext>
            </a:extLst>
          </p:cNvPr>
          <p:cNvSpPr txBox="1"/>
          <p:nvPr/>
        </p:nvSpPr>
        <p:spPr>
          <a:xfrm>
            <a:off x="618486" y="2548279"/>
            <a:ext cx="10782939" cy="2616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repetition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sexual factor</a:t>
            </a:r>
          </a:p>
          <a:p>
            <a:pPr marL="895350" indent="-533400"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 proximity factor</a:t>
            </a:r>
          </a:p>
          <a:p>
            <a:pPr marL="361950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Same phenomenon in NT times</a:t>
            </a:r>
          </a:p>
          <a:p>
            <a:pPr marL="361950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Modern pressures: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conformism, sexuality, accountability</a:t>
            </a:r>
          </a:p>
          <a:p>
            <a:pPr marL="361950"/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Our response? 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Resist the pressures!</a:t>
            </a:r>
            <a:endParaRPr lang="en-GB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6093B-E59B-4AFF-B445-E1F967296464}"/>
              </a:ext>
            </a:extLst>
          </p:cNvPr>
          <p:cNvSpPr txBox="1"/>
          <p:nvPr/>
        </p:nvSpPr>
        <p:spPr>
          <a:xfrm>
            <a:off x="618486" y="5104015"/>
            <a:ext cx="10782939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09950" indent="-542925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Biblical regarding creation</a:t>
            </a:r>
          </a:p>
          <a:p>
            <a:pPr marL="3409950" indent="-542925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Biblical regarding salvation</a:t>
            </a:r>
          </a:p>
          <a:p>
            <a:pPr marL="3409950" indent="-542925">
              <a:buFont typeface="Wingdings" panose="05000000000000000000" pitchFamily="2" charset="2"/>
              <a:buChar char="v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Biblical regarding sexuality</a:t>
            </a:r>
          </a:p>
          <a:p>
            <a:pPr marL="3409950" indent="-542925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Biblical regarding judgment </a:t>
            </a:r>
          </a:p>
        </p:txBody>
      </p:sp>
    </p:spTree>
    <p:extLst>
      <p:ext uri="{BB962C8B-B14F-4D97-AF65-F5344CB8AC3E}">
        <p14:creationId xmlns:p14="http://schemas.microsoft.com/office/powerpoint/2010/main" val="18101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5031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</p:txBody>
      </p:sp>
    </p:spTree>
    <p:extLst>
      <p:ext uri="{BB962C8B-B14F-4D97-AF65-F5344CB8AC3E}">
        <p14:creationId xmlns:p14="http://schemas.microsoft.com/office/powerpoint/2010/main" val="22222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5031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DFEB1-1D85-4578-8795-E16A105C7AC3}"/>
              </a:ext>
            </a:extLst>
          </p:cNvPr>
          <p:cNvSpPr txBox="1"/>
          <p:nvPr/>
        </p:nvSpPr>
        <p:spPr>
          <a:xfrm>
            <a:off x="1628775" y="2305050"/>
            <a:ext cx="9331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“Son of man, speak to these elders of Israel and say to them, ‘This is what the Sovereign Lord says: Have you come to enquire of me? As surely as I live, I will not let you enquire of me, declares the Sovereign Lord.’” 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2451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5031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DFEB1-1D85-4578-8795-E16A105C7AC3}"/>
              </a:ext>
            </a:extLst>
          </p:cNvPr>
          <p:cNvSpPr txBox="1"/>
          <p:nvPr/>
        </p:nvSpPr>
        <p:spPr>
          <a:xfrm>
            <a:off x="1628775" y="2305050"/>
            <a:ext cx="933155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“Son of man, speak to these elders of Israel and say to them, ‘This is what the Sovereign Lord says: Have you come to enquire of me? As surely as I live, I will not let you enquire of me, declares the Sovereign Lord.’”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In Jerusalem – Jeremiah to people: </a:t>
            </a: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“You will seek me and find me when you seek me with all your heart. I will be found by you and will bring you back from captivity”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(Jer.29:13-14). 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5031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DFEB1-1D85-4578-8795-E16A105C7AC3}"/>
              </a:ext>
            </a:extLst>
          </p:cNvPr>
          <p:cNvSpPr txBox="1"/>
          <p:nvPr/>
        </p:nvSpPr>
        <p:spPr>
          <a:xfrm>
            <a:off x="1628775" y="2305050"/>
            <a:ext cx="933155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“Son of man, speak to these elders of Israel and say to them, ‘This is what the Sovereign Lord says: Have you come to enquire of me? As surely as I live, I will not let you enquire of me, declares the Sovereign Lord.’”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In Jerusalem – Jeremiah to people: </a:t>
            </a: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“You will seek me and find me when you seek me with all your heart. I will be found by you and will bring you back from captivity”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(Jer.29:13-14).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Why the difference?  </a:t>
            </a:r>
          </a:p>
        </p:txBody>
      </p:sp>
    </p:spTree>
    <p:extLst>
      <p:ext uri="{BB962C8B-B14F-4D97-AF65-F5344CB8AC3E}">
        <p14:creationId xmlns:p14="http://schemas.microsoft.com/office/powerpoint/2010/main" val="14340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5031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DFEB1-1D85-4578-8795-E16A105C7AC3}"/>
              </a:ext>
            </a:extLst>
          </p:cNvPr>
          <p:cNvSpPr txBox="1"/>
          <p:nvPr/>
        </p:nvSpPr>
        <p:spPr>
          <a:xfrm>
            <a:off x="1628775" y="2305050"/>
            <a:ext cx="933155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“Son of man, speak to these elders of Israel and say to them, ‘This is what the Sovereign Lord says: Have you come to enquire of me? As surely as I live, I will not let you enquire of me, declares the Sovereign Lord.’”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In Jerusalem – Jeremiah to people: </a:t>
            </a:r>
            <a:r>
              <a:rPr lang="en-GB" sz="2800" b="1" i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“You will seek me and find me when you seek me with all your heart. I will be found by you and will bring you back from captivity”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(Jer.29:13-14).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Why the difference?</a:t>
            </a:r>
          </a:p>
          <a:p>
            <a:pPr marL="714375" indent="-352425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	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Divided loyalties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588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sky, outdoor, building&#10;&#10;Description automatically generated">
            <a:extLst>
              <a:ext uri="{FF2B5EF4-FFF2-40B4-BE49-F238E27FC236}">
                <a16:creationId xmlns:a16="http://schemas.microsoft.com/office/drawing/2014/main" id="{9B387B6B-AE2D-4755-876C-08DE1CBA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2" y="-40136"/>
            <a:ext cx="12452672" cy="710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F697-E585-4AB3-BBFC-0D3F7CDB8F66}"/>
              </a:ext>
            </a:extLst>
          </p:cNvPr>
          <p:cNvSpPr txBox="1"/>
          <p:nvPr/>
        </p:nvSpPr>
        <p:spPr>
          <a:xfrm>
            <a:off x="2527069" y="285750"/>
            <a:ext cx="93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Don’t be copycats!</a:t>
            </a:r>
          </a:p>
          <a:p>
            <a:pPr algn="r"/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Ezekiel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132F2-6DEF-4805-9715-2874692BB049}"/>
              </a:ext>
            </a:extLst>
          </p:cNvPr>
          <p:cNvSpPr txBox="1"/>
          <p:nvPr/>
        </p:nvSpPr>
        <p:spPr>
          <a:xfrm>
            <a:off x="1064029" y="1271847"/>
            <a:ext cx="5031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The elders’ visit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God’s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Israel in Egypt vv.5-9</a:t>
            </a:r>
          </a:p>
        </p:txBody>
      </p:sp>
    </p:spTree>
    <p:extLst>
      <p:ext uri="{BB962C8B-B14F-4D97-AF65-F5344CB8AC3E}">
        <p14:creationId xmlns:p14="http://schemas.microsoft.com/office/powerpoint/2010/main" val="21515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</TotalTime>
  <Words>1853</Words>
  <Application>Microsoft Office PowerPoint</Application>
  <PresentationFormat>Widescreen</PresentationFormat>
  <Paragraphs>324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Howells</dc:creator>
  <cp:lastModifiedBy>Colin Howells</cp:lastModifiedBy>
  <cp:revision>87</cp:revision>
  <dcterms:created xsi:type="dcterms:W3CDTF">2019-08-03T06:13:49Z</dcterms:created>
  <dcterms:modified xsi:type="dcterms:W3CDTF">2019-09-29T07:04:46Z</dcterms:modified>
</cp:coreProperties>
</file>